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320" r:id="rId3"/>
    <p:sldId id="343" r:id="rId4"/>
    <p:sldId id="340" r:id="rId5"/>
    <p:sldId id="344" r:id="rId6"/>
    <p:sldId id="330" r:id="rId7"/>
    <p:sldId id="345" r:id="rId8"/>
    <p:sldId id="333" r:id="rId9"/>
    <p:sldId id="335" r:id="rId10"/>
    <p:sldId id="336" r:id="rId11"/>
    <p:sldId id="337" r:id="rId12"/>
    <p:sldId id="34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D0000A"/>
    <a:srgbClr val="0062BA"/>
    <a:srgbClr val="DA0000"/>
    <a:srgbClr val="FFC32E"/>
    <a:srgbClr val="FFD365"/>
    <a:srgbClr val="E1D473"/>
    <a:srgbClr val="E1002B"/>
    <a:srgbClr val="A21630"/>
    <a:srgbClr val="FF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3" autoAdjust="0"/>
    <p:restoredTop sz="96395" autoAdjust="0"/>
  </p:normalViewPr>
  <p:slideViewPr>
    <p:cSldViewPr snapToGrid="0" snapToObjects="1">
      <p:cViewPr>
        <p:scale>
          <a:sx n="100" d="100"/>
          <a:sy n="100" d="100"/>
        </p:scale>
        <p:origin x="-72" y="-246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352" y="3438525"/>
            <a:ext cx="8885248" cy="1671227"/>
          </a:xfrm>
        </p:spPr>
        <p:txBody>
          <a:bodyPr/>
          <a:lstStyle/>
          <a:p>
            <a:r>
              <a:rPr lang="ru-RU" sz="3800" dirty="0"/>
              <a:t>Сплошное наблюдение за  деятельностью субъектов малого </a:t>
            </a:r>
            <a:br>
              <a:rPr lang="ru-RU" sz="3800" dirty="0"/>
            </a:br>
            <a:r>
              <a:rPr lang="ru-RU" sz="3800" dirty="0" smtClean="0"/>
              <a:t>бизнеса за 2020 год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6" y="5527407"/>
            <a:ext cx="6089650" cy="1053109"/>
          </a:xfrm>
        </p:spPr>
        <p:txBody>
          <a:bodyPr/>
          <a:lstStyle/>
          <a:p>
            <a:pPr algn="r">
              <a:spcBef>
                <a:spcPts val="600"/>
              </a:spcBef>
            </a:pPr>
            <a:r>
              <a:rPr lang="ru-RU" sz="2400" dirty="0" smtClean="0"/>
              <a:t>Отдел статистики предприятий</a:t>
            </a:r>
          </a:p>
          <a:p>
            <a:pPr algn="r">
              <a:spcBef>
                <a:spcPts val="600"/>
              </a:spcBef>
            </a:pPr>
            <a:r>
              <a:rPr lang="ru-RU" sz="2000" dirty="0" smtClean="0"/>
              <a:t>Скрыпченко Е.В.</a:t>
            </a:r>
          </a:p>
          <a:p>
            <a:pPr algn="r">
              <a:spcBef>
                <a:spcPts val="600"/>
              </a:spcBef>
            </a:pPr>
            <a:r>
              <a:rPr lang="ru-RU" sz="2000" dirty="0" smtClean="0"/>
              <a:t>Севастьянова А.А.</a:t>
            </a:r>
            <a:endParaRPr lang="ru-RU" sz="2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E764F8-9693-4624-9245-081F2594F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825" y="180975"/>
            <a:ext cx="2053300" cy="20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11468856" cy="844988"/>
          </a:xfrm>
        </p:spPr>
        <p:txBody>
          <a:bodyPr/>
          <a:lstStyle/>
          <a:p>
            <a:r>
              <a:rPr lang="ru-RU" dirty="0" smtClean="0"/>
              <a:t>ПЛАТНЫЕ УСЛУГИ НАСЕЛЕНИЮ</a:t>
            </a:r>
          </a:p>
          <a:p>
            <a:endParaRPr lang="ru-RU" sz="4400" dirty="0" smtClean="0"/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292220" y="1028701"/>
            <a:ext cx="11633080" cy="5514974"/>
          </a:xfrm>
          <a:prstGeom prst="rect">
            <a:avLst/>
          </a:prstGeom>
        </p:spPr>
        <p:txBody>
          <a:bodyPr/>
          <a:lstStyle/>
          <a:p>
            <a:r>
              <a:rPr lang="ru-RU" sz="1600" dirty="0" smtClean="0"/>
              <a:t>В отчете по ф.№</a:t>
            </a:r>
            <a:r>
              <a:rPr lang="ru-RU" sz="1600" dirty="0" err="1" smtClean="0"/>
              <a:t>МП</a:t>
            </a:r>
            <a:r>
              <a:rPr lang="ru-RU" sz="1600" dirty="0" smtClean="0"/>
              <a:t>-</a:t>
            </a:r>
            <a:r>
              <a:rPr lang="ru-RU" sz="1600" dirty="0" err="1" smtClean="0"/>
              <a:t>сп</a:t>
            </a:r>
            <a:r>
              <a:rPr lang="ru-RU" sz="1600" dirty="0" smtClean="0"/>
              <a:t> (единовременная) необходимо ответить на вопрос 2.6 </a:t>
            </a:r>
            <a:r>
              <a:rPr lang="ru-RU" sz="1600" dirty="0"/>
              <a:t>«</a:t>
            </a:r>
            <a:r>
              <a:rPr lang="ru-RU" sz="1600" dirty="0" smtClean="0"/>
              <a:t>Оказывала ли Ваша организация в 2020 году платные услуги населению?».</a:t>
            </a:r>
          </a:p>
          <a:p>
            <a:endParaRPr lang="ru-RU" sz="1600" dirty="0" smtClean="0"/>
          </a:p>
          <a:p>
            <a:r>
              <a:rPr lang="ru-RU" sz="1600" dirty="0" smtClean="0"/>
              <a:t>Платные услуги населению в</a:t>
            </a:r>
            <a:r>
              <a:rPr lang="ru-RU" sz="1600" b="1" dirty="0" smtClean="0"/>
              <a:t>ключают:</a:t>
            </a: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бытовые (ремонт и изготовление по индивидуальному заказу обуви, одежды, мебели, металлоизделий и тому подобное; ремонт и техобслуживание бытовой техники и радиоэлектронной аппаратуры, транспортных средств, машин и оборудования; ремонт и строительство индивидуального жилья и других построек; услуги фотоателье, химчистки, крашения и прачечных, бань,  душевых, парикмахерских; ритуальные услуги и прочие виды бытовых услуг;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транспортные услуги;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почтовой связи и курьерские услуги;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телекоммуникационные, жилищные и коммунальные 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культуры, физической культуры и спорта, туристские услуги;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медицинские и ветеринарные услуги;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гостиниц;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юридические услуги;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системы образования и прочие виды услуг.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/>
            <a:r>
              <a:rPr lang="ru-RU" sz="1600" b="1" dirty="0" smtClean="0"/>
              <a:t>Не включают:</a:t>
            </a:r>
            <a:r>
              <a:rPr lang="ru-RU" sz="1600" dirty="0" smtClean="0"/>
              <a:t>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деятельность в сфере торговли (в том числе на рынках);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услуги общественного питания;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услуги игорных заведений;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услуги по реализации лотерейных билетов;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деятельность ломбардов.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2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1473034"/>
            <a:ext cx="11405671" cy="936897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Заполнение раздела 3 </a:t>
            </a:r>
            <a:r>
              <a:rPr lang="ru-RU" sz="1800" dirty="0">
                <a:solidFill>
                  <a:schemeClr val="tx1"/>
                </a:solidFill>
              </a:rPr>
              <a:t>отчета по  ф.№</a:t>
            </a:r>
            <a:r>
              <a:rPr lang="ru-RU" sz="1800" dirty="0" err="1">
                <a:solidFill>
                  <a:schemeClr val="tx1"/>
                </a:solidFill>
              </a:rPr>
              <a:t>МП</a:t>
            </a:r>
            <a:r>
              <a:rPr lang="ru-RU" sz="1800" dirty="0">
                <a:solidFill>
                  <a:schemeClr val="tx1"/>
                </a:solidFill>
              </a:rPr>
              <a:t>-</a:t>
            </a:r>
            <a:r>
              <a:rPr lang="ru-RU" sz="1800" dirty="0" err="1">
                <a:solidFill>
                  <a:schemeClr val="tx1"/>
                </a:solidFill>
              </a:rPr>
              <a:t>сп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(единовременная) является обязательным, независимо от того, осуществлялась или нет деятельность в 2020 году.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38148" y="2295525"/>
            <a:ext cx="11117976" cy="4060157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В </a:t>
            </a:r>
            <a:r>
              <a:rPr lang="ru-RU" sz="1400" b="1" dirty="0" smtClean="0"/>
              <a:t>вопросе 3.1 (строки 24 – 29) </a:t>
            </a:r>
            <a:r>
              <a:rPr lang="ru-RU" sz="1400" dirty="0" smtClean="0"/>
              <a:t>отражаются сведения о наличии основных фондов (основных средств) и инвестициях в основной капитал по видам основных фондов (основных средств).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Основные фонды (основные средства) – это нефинансовые произведенные активы (часть имущества), используемые организацией неоднократно или постоянно в течение длительного времени (более 12 месяцев) при производстве продукции (выполнении работ, оказании услуг), а также в управленческих целях.</a:t>
            </a:r>
          </a:p>
          <a:p>
            <a:pPr algn="just">
              <a:spcBef>
                <a:spcPts val="0"/>
              </a:spcBef>
            </a:pPr>
            <a:endParaRPr lang="ru-RU" sz="1400" dirty="0" smtClean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При отсутствии основных фондов по строке 24 гр.3-5 необходимо указать значение «0».</a:t>
            </a:r>
          </a:p>
          <a:p>
            <a:pPr algn="just">
              <a:spcBef>
                <a:spcPts val="0"/>
              </a:spcBef>
            </a:pPr>
            <a:endParaRPr lang="ru-RU" sz="1400" dirty="0" smtClean="0"/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</a:rPr>
              <a:t>Контроль: стр.24 по гр.3-5 ≥ сумме стр.25-29 по гр.3-5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 случае когда стр.24 гр.5 ≥0, то предусмотрено обязательное заполнение стр.30 и стр.31.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Также является обязательным заполнение стр. 32 «Укажите количество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грузоперевозящих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автомобилей, имевшихся в распоряжении Вашей организации на конец 2020 года»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92220" y="536137"/>
            <a:ext cx="11263904" cy="936897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«</a:t>
            </a:r>
            <a:r>
              <a:rPr lang="ru-RU" sz="24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фонды (средства) и инвестиции в основной капитал»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342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7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190875" y="2838450"/>
            <a:ext cx="5591175" cy="1143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</a:rPr>
              <a:t>БЛАГОДАРИМ ЗА ВНИМАНИЕ!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E764F8-9693-4624-9245-081F2594F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91246"/>
            <a:ext cx="2619375" cy="2432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4318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1064902" cy="977353"/>
          </a:xfrm>
        </p:spPr>
        <p:txBody>
          <a:bodyPr/>
          <a:lstStyle/>
          <a:p>
            <a:r>
              <a:rPr lang="ru-RU" dirty="0"/>
              <a:t>Нормативно-правовая база </a:t>
            </a:r>
            <a:r>
              <a:rPr lang="ru-RU" dirty="0" smtClean="0"/>
              <a:t>сплошного </a:t>
            </a:r>
            <a:r>
              <a:rPr lang="ru-RU" dirty="0"/>
              <a:t>наблюдения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36720" y="3400231"/>
            <a:ext cx="10863010" cy="5909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Федеральный закон «Об официальном статистическом учете и системе государственной статистики в Российской Федерации» от </a:t>
            </a:r>
            <a:r>
              <a:rPr lang="ru-RU" sz="1800" dirty="0" smtClean="0"/>
              <a:t>29.11.2007 № </a:t>
            </a:r>
            <a:r>
              <a:rPr lang="ru-RU" sz="1800" dirty="0"/>
              <a:t>282-ФЗ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6068" y="5376718"/>
            <a:ext cx="10884314" cy="8059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800" dirty="0"/>
              <a:t>Постановление Правительства РФ «Об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учета»</a:t>
            </a:r>
            <a:r>
              <a:rPr lang="en-US" sz="1800" dirty="0"/>
              <a:t> </a:t>
            </a:r>
            <a:r>
              <a:rPr lang="ru-RU" sz="1800" dirty="0"/>
              <a:t>от </a:t>
            </a:r>
            <a:r>
              <a:rPr lang="ru-RU" sz="1800" dirty="0" smtClean="0"/>
              <a:t>18.08.2008 </a:t>
            </a:r>
            <a:r>
              <a:rPr lang="ru-RU" sz="1800" dirty="0"/>
              <a:t>№ 620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36722" y="4154841"/>
            <a:ext cx="10863008" cy="51424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800" dirty="0"/>
              <a:t>Федеральный закон  «О персональных данных» от </a:t>
            </a:r>
            <a:r>
              <a:rPr lang="ru-RU" sz="1800" dirty="0" smtClean="0"/>
              <a:t>27.07.2006 </a:t>
            </a:r>
            <a:r>
              <a:rPr lang="ru-RU" sz="1800" dirty="0"/>
              <a:t>№ 152-ФЗ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21" y="1627141"/>
            <a:ext cx="10820400" cy="840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Статья 5 Федерального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закона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«О развитии малого и среднего предпринимательства в Российской Федерации»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24.07.2007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209-ФЗ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сплошные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статистические наблюдения за деятельностью субъектов МСП проводятся один раз в пять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722" y="4837744"/>
            <a:ext cx="1088431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Кодекс Российской Федерации об административных  правонарушениях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30.12.2001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195-ФЗ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2619756-866C-44F5-B937-A1DE08230E79}"/>
              </a:ext>
            </a:extLst>
          </p:cNvPr>
          <p:cNvSpPr/>
          <p:nvPr/>
        </p:nvSpPr>
        <p:spPr>
          <a:xfrm>
            <a:off x="536720" y="2634811"/>
            <a:ext cx="10863010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п. 1.1.4 Федерального плана статистических работ, </a:t>
            </a:r>
            <a:r>
              <a:rPr lang="ru-RU" spc="-1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утвержденного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распоряжением Правительства Российской Федерации от </a:t>
            </a:r>
            <a:r>
              <a:rPr lang="ru-RU" spc="-1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06.05.2008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№ 671-р 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1890" y="6416933"/>
            <a:ext cx="335423" cy="363682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39587" y="192038"/>
            <a:ext cx="10403789" cy="121945"/>
            <a:chOff x="1439587" y="2710536"/>
            <a:chExt cx="10403789" cy="121945"/>
          </a:xfrm>
        </p:grpSpPr>
        <p:sp>
          <p:nvSpPr>
            <p:cNvPr id="5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35916" cy="936897"/>
          </a:xfrm>
        </p:spPr>
        <p:txBody>
          <a:bodyPr/>
          <a:lstStyle/>
          <a:p>
            <a:r>
              <a:rPr lang="ru-RU" dirty="0" smtClean="0"/>
              <a:t>Субъекты сплошного наблюдения по ф.№</a:t>
            </a:r>
            <a:r>
              <a:rPr lang="ru-RU" dirty="0" err="1" smtClean="0"/>
              <a:t>МП</a:t>
            </a:r>
            <a:r>
              <a:rPr lang="ru-RU" dirty="0" smtClean="0"/>
              <a:t>-</a:t>
            </a:r>
            <a:r>
              <a:rPr lang="ru-RU" dirty="0" err="1" smtClean="0"/>
              <a:t>сп</a:t>
            </a:r>
            <a:r>
              <a:rPr lang="ru-RU" dirty="0" smtClean="0"/>
              <a:t> (единовременная)</a:t>
            </a:r>
            <a:endParaRPr lang="ru-RU" dirty="0"/>
          </a:p>
        </p:txBody>
      </p:sp>
      <p:grpSp>
        <p:nvGrpSpPr>
          <p:cNvPr id="4" name="Группа 4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" name="Группа 58"/>
          <p:cNvGrpSpPr/>
          <p:nvPr/>
        </p:nvGrpSpPr>
        <p:grpSpPr>
          <a:xfrm>
            <a:off x="2634919" y="6398749"/>
            <a:ext cx="368965" cy="400050"/>
            <a:chOff x="472103" y="6408274"/>
            <a:chExt cx="446447" cy="40005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6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7" name="Группа 6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8" name="Группа 81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8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8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0" name="Группа 8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8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38" name="Прямоугольник 37"/>
          <p:cNvSpPr/>
          <p:nvPr/>
        </p:nvSpPr>
        <p:spPr>
          <a:xfrm>
            <a:off x="66996" y="120028"/>
            <a:ext cx="1322702" cy="34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  <p:grpSp>
        <p:nvGrpSpPr>
          <p:cNvPr id="11" name="Группа 33"/>
          <p:cNvGrpSpPr/>
          <p:nvPr/>
        </p:nvGrpSpPr>
        <p:grpSpPr>
          <a:xfrm>
            <a:off x="723687" y="2028545"/>
            <a:ext cx="5362832" cy="3358386"/>
            <a:chOff x="179512" y="4005065"/>
            <a:chExt cx="4824536" cy="1934468"/>
          </a:xfrm>
        </p:grpSpPr>
        <p:sp>
          <p:nvSpPr>
            <p:cNvPr id="37" name="TextBox 36"/>
            <p:cNvSpPr txBox="1"/>
            <p:nvPr/>
          </p:nvSpPr>
          <p:spPr>
            <a:xfrm>
              <a:off x="179512" y="5744577"/>
              <a:ext cx="2558466" cy="194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b="1" dirty="0" smtClean="0">
                <a:solidFill>
                  <a:srgbClr val="334286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9512" y="4181528"/>
              <a:ext cx="2448272" cy="64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02060"/>
                  </a:solidFill>
                </a:rPr>
                <a:t>М</a:t>
              </a:r>
              <a:r>
                <a:rPr lang="ru-RU" sz="1200" b="1" dirty="0" smtClean="0">
                  <a:solidFill>
                    <a:srgbClr val="334286"/>
                  </a:solidFill>
                </a:rPr>
                <a:t>АЛЫЕ ПРЕДПРИЯТИЯ</a:t>
              </a:r>
            </a:p>
            <a:p>
              <a:endParaRPr lang="en-US" sz="1000" b="1" dirty="0" smtClean="0">
                <a:solidFill>
                  <a:srgbClr val="334286"/>
                </a:solidFill>
              </a:endParaRPr>
            </a:p>
            <a:p>
              <a:endParaRPr lang="ru-RU" sz="1000" b="1" dirty="0" smtClean="0">
                <a:solidFill>
                  <a:srgbClr val="334286"/>
                </a:solidFill>
              </a:endParaRPr>
            </a:p>
            <a:p>
              <a:r>
                <a:rPr lang="ru-RU" sz="1200" b="1" dirty="0" smtClean="0">
                  <a:solidFill>
                    <a:srgbClr val="334286"/>
                  </a:solidFill>
                </a:rPr>
                <a:t>МИКРОПРЕДПРИЯТИЯ</a:t>
              </a:r>
            </a:p>
            <a:p>
              <a:endParaRPr lang="ru-RU" sz="1000" dirty="0"/>
            </a:p>
          </p:txBody>
        </p:sp>
        <p:sp>
          <p:nvSpPr>
            <p:cNvPr id="45" name="Выноска со стрелкой вправо 44"/>
            <p:cNvSpPr/>
            <p:nvPr/>
          </p:nvSpPr>
          <p:spPr>
            <a:xfrm>
              <a:off x="179512" y="4005065"/>
              <a:ext cx="4824536" cy="1114292"/>
            </a:xfrm>
            <a:prstGeom prst="rightArrowCallout">
              <a:avLst>
                <a:gd name="adj1" fmla="val 67968"/>
                <a:gd name="adj2" fmla="val 50000"/>
                <a:gd name="adj3" fmla="val 25000"/>
                <a:gd name="adj4" fmla="val 6560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01271" y="4279630"/>
              <a:ext cx="1630770" cy="54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334286"/>
                  </a:solidFill>
                </a:rPr>
                <a:t>Заполнение  формы </a:t>
              </a:r>
            </a:p>
            <a:p>
              <a:pPr algn="ctr"/>
              <a:r>
                <a:rPr lang="ru-RU" sz="1100" b="1" dirty="0" smtClean="0">
                  <a:solidFill>
                    <a:srgbClr val="334286"/>
                  </a:solidFill>
                </a:rPr>
                <a:t>№ МП-сп  </a:t>
              </a:r>
            </a:p>
            <a:p>
              <a:pPr algn="ctr"/>
              <a:r>
                <a:rPr lang="ru-RU" sz="1100" dirty="0" smtClean="0">
                  <a:solidFill>
                    <a:srgbClr val="334286"/>
                  </a:solidFill>
                </a:rPr>
                <a:t>и отправка в органы статистики</a:t>
              </a:r>
              <a:endParaRPr lang="ru-RU" sz="1100" b="1" dirty="0" smtClean="0">
                <a:solidFill>
                  <a:srgbClr val="334286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01671" y="5744577"/>
              <a:ext cx="1820969" cy="18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100" dirty="0">
                <a:solidFill>
                  <a:srgbClr val="334286"/>
                </a:solidFill>
              </a:endParaRPr>
            </a:p>
          </p:txBody>
        </p:sp>
      </p:grpSp>
      <p:pic>
        <p:nvPicPr>
          <p:cNvPr id="49" name="Picture 11" descr="C:\Users\P72_SevastyanovaAA\Downloads\Без названия (1).png"/>
          <p:cNvPicPr>
            <a:picLocks noChangeAspect="1" noChangeArrowheads="1"/>
          </p:cNvPicPr>
          <p:nvPr/>
        </p:nvPicPr>
        <p:blipFill>
          <a:blip r:embed="rId15" cstate="print"/>
          <a:srcRect l="55057" t="5001" r="27244" b="59000"/>
          <a:stretch>
            <a:fillRect/>
          </a:stretch>
        </p:blipFill>
        <p:spPr bwMode="auto">
          <a:xfrm>
            <a:off x="2889489" y="1990310"/>
            <a:ext cx="567063" cy="648072"/>
          </a:xfrm>
          <a:prstGeom prst="rect">
            <a:avLst/>
          </a:prstGeom>
          <a:noFill/>
        </p:spPr>
      </p:pic>
      <p:grpSp>
        <p:nvGrpSpPr>
          <p:cNvPr id="12" name="Группа 52"/>
          <p:cNvGrpSpPr/>
          <p:nvPr/>
        </p:nvGrpSpPr>
        <p:grpSpPr>
          <a:xfrm>
            <a:off x="6763940" y="1342314"/>
            <a:ext cx="4933950" cy="3516893"/>
            <a:chOff x="5436096" y="3284984"/>
            <a:chExt cx="3600400" cy="2376264"/>
          </a:xfrm>
        </p:grpSpPr>
        <p:sp>
          <p:nvSpPr>
            <p:cNvPr id="54" name="Выноска со стрелкой влево 53"/>
            <p:cNvSpPr/>
            <p:nvPr/>
          </p:nvSpPr>
          <p:spPr>
            <a:xfrm>
              <a:off x="5436096" y="3284984"/>
              <a:ext cx="3600400" cy="2376264"/>
            </a:xfrm>
            <a:prstGeom prst="leftArrowCallout">
              <a:avLst>
                <a:gd name="adj1" fmla="val 53091"/>
                <a:gd name="adj2" fmla="val 34914"/>
                <a:gd name="adj3" fmla="val 12465"/>
                <a:gd name="adj4" fmla="val 8859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86617" y="3356991"/>
              <a:ext cx="3024928" cy="93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rgbClr val="334286"/>
                  </a:solidFill>
                </a:rPr>
                <a:t>Электронные версии бланка, указаний </a:t>
              </a:r>
              <a:r>
                <a:rPr lang="ru-RU" sz="1200" smtClean="0">
                  <a:solidFill>
                    <a:srgbClr val="334286"/>
                  </a:solidFill>
                </a:rPr>
                <a:t>по его заполнению и пример заполнения формы </a:t>
              </a:r>
              <a:r>
                <a:rPr lang="ru-RU" sz="1200" dirty="0" smtClean="0">
                  <a:solidFill>
                    <a:srgbClr val="334286"/>
                  </a:solidFill>
                </a:rPr>
                <a:t>размещены на сайте Тюменьстата по адресу (https://tumstat.gks.ru)  «Главная/ Статистика/ Переписи и обследования/ Сплошное наблюдение субъектов малого и среднего предпринимательства/ Сплошное наблюдение малого и среднего предпринимательства за 2020 год»</a:t>
              </a:r>
              <a:endParaRPr lang="ru-RU" sz="1200" dirty="0">
                <a:solidFill>
                  <a:srgbClr val="334286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86617" y="5013175"/>
              <a:ext cx="2510047" cy="519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334286"/>
                  </a:solidFill>
                </a:rPr>
                <a:t>ГАРАНТИРУЕТСЯ ПОЛНАЯ КОНФИДЕНЦИАЛЬНОСТЬ ДАННЫХ  И ЗАЩИТА ИНФОРМАЦИИ, ПРЕДОСТАВЛЕННОЙ РЕСПОНДЕНТАМИ</a:t>
              </a:r>
              <a:endParaRPr lang="ru-RU" sz="1100" dirty="0">
                <a:solidFill>
                  <a:srgbClr val="334286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796884" y="5506912"/>
            <a:ext cx="5433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соответствии с действующим </a:t>
            </a:r>
          </a:p>
          <a:p>
            <a:pPr algn="ctr"/>
            <a:r>
              <a:rPr lang="ru-RU" sz="1600" dirty="0" smtClean="0"/>
              <a:t>законодательством сплошное наблюдение проводится 1 раз в 5 лет и участие в нем  является </a:t>
            </a:r>
            <a:r>
              <a:rPr lang="ru-RU" sz="1600" b="1" i="1" dirty="0" smtClean="0">
                <a:solidFill>
                  <a:srgbClr val="FF0000"/>
                </a:solidFill>
              </a:rPr>
              <a:t>обязательным!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58" name="Picture 2" descr="C:\Users\p22_LesovyhSV\Desktop\Пресс-релиз и инфографика\ctvbyfh\5584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71" y="3598232"/>
            <a:ext cx="792088" cy="9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0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35916" cy="936897"/>
          </a:xfrm>
        </p:spPr>
        <p:txBody>
          <a:bodyPr/>
          <a:lstStyle/>
          <a:p>
            <a:r>
              <a:rPr lang="ru-RU" sz="3200" dirty="0"/>
              <a:t>Форма № МП-</a:t>
            </a:r>
            <a:r>
              <a:rPr lang="ru-RU" sz="3200" dirty="0" err="1"/>
              <a:t>сп</a:t>
            </a:r>
            <a:r>
              <a:rPr lang="ru-RU" sz="3200" dirty="0"/>
              <a:t> </a:t>
            </a:r>
            <a:r>
              <a:rPr lang="ru-RU" sz="3200" dirty="0" smtClean="0"/>
              <a:t>(единовременная), </a:t>
            </a:r>
            <a:r>
              <a:rPr lang="ru-RU" sz="3200" dirty="0"/>
              <a:t>основные </a:t>
            </a:r>
            <a:r>
              <a:rPr lang="ru-RU" sz="3200" dirty="0" smtClean="0"/>
              <a:t>показатели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92220" y="2781300"/>
            <a:ext cx="5556130" cy="3325777"/>
          </a:xfrm>
        </p:spPr>
        <p:txBody>
          <a:bodyPr/>
          <a:lstStyle/>
          <a:p>
            <a:pPr marL="0" lvl="0" algn="ctr" defTabSz="914379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№ МП-</a:t>
            </a:r>
            <a:r>
              <a:rPr lang="ru-RU" sz="2000" dirty="0" err="1" smtClean="0"/>
              <a:t>сп</a:t>
            </a:r>
            <a:r>
              <a:rPr lang="ru-RU" sz="2000" dirty="0" smtClean="0"/>
              <a:t> (единовременная) «Сведения об основных показателях деятельности малого предприятия за 2020 год»</a:t>
            </a:r>
            <a:endParaRPr lang="ru-RU" sz="2000" dirty="0"/>
          </a:p>
          <a:p>
            <a:pPr marL="0" lvl="0" algn="ctr" defTabSz="914379">
              <a:defRPr/>
            </a:pPr>
            <a:r>
              <a:rPr lang="ru-RU" sz="2000" dirty="0" smtClean="0"/>
              <a:t>(утверждена приказом  </a:t>
            </a:r>
            <a:r>
              <a:rPr lang="ru-RU" sz="2000" dirty="0"/>
              <a:t>Росстата </a:t>
            </a:r>
            <a:r>
              <a:rPr lang="ru-RU" sz="2000" dirty="0" smtClean="0"/>
              <a:t>от </a:t>
            </a:r>
            <a:r>
              <a:rPr lang="en-US" sz="2000" dirty="0"/>
              <a:t>17</a:t>
            </a:r>
            <a:r>
              <a:rPr lang="ru-RU" sz="2000" dirty="0" smtClean="0"/>
              <a:t>.08.2020г. </a:t>
            </a:r>
            <a:r>
              <a:rPr lang="ru-RU" sz="2000" dirty="0"/>
              <a:t>№ </a:t>
            </a:r>
            <a:r>
              <a:rPr lang="ru-RU" sz="2000" dirty="0" smtClean="0"/>
              <a:t>469 (с изменениями от 30.12.2020г. №864))     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438901" y="2781300"/>
            <a:ext cx="5258990" cy="3574382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2200" dirty="0"/>
              <a:t>численность </a:t>
            </a:r>
            <a:r>
              <a:rPr lang="ru-RU" sz="2200" dirty="0" smtClean="0"/>
              <a:t>работников; </a:t>
            </a:r>
            <a:endParaRPr lang="ru-RU" sz="2200" dirty="0"/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2200" dirty="0"/>
              <a:t>платные услуги </a:t>
            </a:r>
            <a:r>
              <a:rPr lang="ru-RU" sz="2200" dirty="0" smtClean="0"/>
              <a:t>населению;</a:t>
            </a:r>
            <a:endParaRPr lang="ru-RU" sz="2200" dirty="0"/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2200" dirty="0"/>
              <a:t>выручка от реализации товаров (работ, услуг), </a:t>
            </a:r>
            <a:r>
              <a:rPr lang="ru-RU" sz="2200" dirty="0" smtClean="0"/>
              <a:t>в </a:t>
            </a:r>
            <a:r>
              <a:rPr lang="ru-RU" sz="2200" dirty="0"/>
              <a:t>том числе по фактическим  видам </a:t>
            </a:r>
            <a:r>
              <a:rPr lang="ru-RU" sz="2200" dirty="0" smtClean="0"/>
              <a:t>деятельности; </a:t>
            </a:r>
            <a:endParaRPr lang="ru-RU" sz="2200" dirty="0"/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2200" dirty="0"/>
              <a:t>основные фонды и инвестиции в основной </a:t>
            </a:r>
            <a:r>
              <a:rPr lang="ru-RU" sz="2200" dirty="0" smtClean="0"/>
              <a:t>капитал.</a:t>
            </a:r>
            <a:endParaRPr lang="ru-RU" sz="2200" dirty="0"/>
          </a:p>
          <a:p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1230964" y="2232025"/>
            <a:ext cx="2421752" cy="54927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 smtClean="0"/>
              <a:t>Форма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6438901" y="2232025"/>
            <a:ext cx="4660023" cy="54927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/>
              <a:t>Основные показатели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06" y="1473034"/>
            <a:ext cx="909087" cy="90605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1" y="1357216"/>
            <a:ext cx="793896" cy="871414"/>
          </a:xfrm>
          <a:prstGeom prst="rect">
            <a:avLst/>
          </a:prstGeom>
        </p:spPr>
      </p:pic>
      <p:grpSp>
        <p:nvGrpSpPr>
          <p:cNvPr id="6" name="Группа 4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Группа 58"/>
          <p:cNvGrpSpPr/>
          <p:nvPr/>
        </p:nvGrpSpPr>
        <p:grpSpPr>
          <a:xfrm>
            <a:off x="2634919" y="6398749"/>
            <a:ext cx="368965" cy="400050"/>
            <a:chOff x="472103" y="6408274"/>
            <a:chExt cx="446447" cy="40005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11" name="Группа 6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12" name="Группа 81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8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" name="Группа 8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4" name="Группа 8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8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0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46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84185"/>
            <a:ext cx="11405670" cy="504387"/>
          </a:xfrm>
        </p:spPr>
        <p:txBody>
          <a:bodyPr/>
          <a:lstStyle/>
          <a:p>
            <a:r>
              <a:rPr lang="ru-RU" sz="3200" spc="-35" dirty="0" smtClean="0">
                <a:solidFill>
                  <a:schemeClr val="accent1">
                    <a:lumMod val="75000"/>
                  </a:schemeClr>
                </a:solidFill>
              </a:rPr>
              <a:t>Комбинированный </a:t>
            </a:r>
            <a:r>
              <a:rPr lang="ru-RU" sz="3200" spc="-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spc="-35" dirty="0" smtClean="0">
                <a:solidFill>
                  <a:schemeClr val="accent1">
                    <a:lumMod val="75000"/>
                  </a:schemeClr>
                </a:solidFill>
              </a:rPr>
              <a:t>метод сбора данных</a:t>
            </a:r>
            <a:endParaRPr lang="ru-RU" sz="3200" dirty="0"/>
          </a:p>
        </p:txBody>
      </p:sp>
      <p:grpSp>
        <p:nvGrpSpPr>
          <p:cNvPr id="5" name="Группа 8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10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7" name="Группа 12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pSp>
        <p:nvGrpSpPr>
          <p:cNvPr id="8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Группа 33"/>
          <p:cNvGrpSpPr/>
          <p:nvPr/>
        </p:nvGrpSpPr>
        <p:grpSpPr>
          <a:xfrm>
            <a:off x="3080315" y="6378747"/>
            <a:ext cx="335423" cy="440055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1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10820" y="942183"/>
            <a:ext cx="11082242" cy="5256541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 предоставления отчета по форме № МП-сп (единовременная):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апреля 2021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года: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0" indent="-285750" algn="just">
              <a:buClr>
                <a:srgbClr val="0070C0"/>
              </a:buCl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виде отчеты можно заполнить :</a:t>
            </a:r>
          </a:p>
          <a:p>
            <a:pPr marL="32400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На сайте Росстата https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://websbor.gks.ru/online/</a:t>
            </a:r>
          </a:p>
          <a:p>
            <a:pPr marL="324000" indent="-285750" algn="just">
              <a:spcBef>
                <a:spcPts val="300"/>
              </a:spcBef>
              <a:buClr>
                <a:srgbClr val="0070C0"/>
              </a:buClr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      (телефон для справок: 8 (3452) 39-30-50 доб. 1106, 1029, 1309,1117)</a:t>
            </a:r>
          </a:p>
          <a:p>
            <a:pPr marL="32400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электронного документа, подписанного усиленной квалифицированной подписью,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действующих специализированных операторов связи</a:t>
            </a:r>
          </a:p>
          <a:p>
            <a:pPr marL="324000" lvl="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бумажном носителе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(лично или по почте (в том числе по электронной почте) в органы государственной статистики по месту ведения деятельности )</a:t>
            </a:r>
          </a:p>
          <a:p>
            <a:pPr marL="324000" algn="just">
              <a:spcBef>
                <a:spcPts val="300"/>
              </a:spcBef>
              <a:buClr>
                <a:srgbClr val="0070C0"/>
              </a:buClr>
            </a:pP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почтовых  адресах и адресах электронной почты территориальных подразделений Тюменьстата размещена на сайте Тюменьстата по адресу (https://tumstat.gks.ru)  «Главная/ Статистика/ Переписи и обследования/ Сплошное наблюдение субъектов малого и среднего предпринимательства/ Сплошное наблюдение малого и среднего предпринимательства за 2020 год/ Адреса территориальных подразделений </a:t>
            </a:r>
            <a:r>
              <a:rPr lang="ru-RU" sz="13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Тюменьстата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24000" algn="just">
              <a:spcBef>
                <a:spcPts val="300"/>
              </a:spcBef>
              <a:buClr>
                <a:srgbClr val="0070C0"/>
              </a:buClr>
            </a:pPr>
            <a:endParaRPr lang="ru-RU" sz="13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algn="just">
              <a:spcBef>
                <a:spcPts val="300"/>
              </a:spcBef>
              <a:buClr>
                <a:srgbClr val="0070C0"/>
              </a:buClr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апреля 2021 г. включительно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sz="1400" u="sng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400" i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50" algn="ctr">
              <a:spcBef>
                <a:spcPts val="600"/>
              </a:spcBef>
              <a:buClr>
                <a:srgbClr val="0070C0"/>
              </a:buClr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подтвержденной учетной записи  и электронной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подписи у малого предприятия (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микропредприятия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49250"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Отсутствие деятельности у респондента не освобождает от предоставления отчета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№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МП-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(заполняются строки 02, 24-32)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7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0658657" cy="936897"/>
          </a:xfrm>
        </p:spPr>
        <p:txBody>
          <a:bodyPr/>
          <a:lstStyle/>
          <a:p>
            <a:r>
              <a:rPr lang="ru-RU" dirty="0" smtClean="0"/>
              <a:t>Обязательное участие в </a:t>
            </a:r>
            <a:r>
              <a:rPr lang="ru-RU" dirty="0"/>
              <a:t>сплошном </a:t>
            </a:r>
            <a:r>
              <a:rPr lang="ru-RU" dirty="0" smtClean="0"/>
              <a:t>наблюдении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47891" y="1610912"/>
            <a:ext cx="10333319" cy="4668570"/>
          </a:xfrm>
        </p:spPr>
        <p:txBody>
          <a:bodyPr/>
          <a:lstStyle/>
          <a:p>
            <a:endParaRPr lang="ru-RU" sz="1600" b="1" dirty="0" smtClean="0"/>
          </a:p>
          <a:p>
            <a:r>
              <a:rPr lang="ru-RU" sz="2200" b="1" dirty="0" smtClean="0"/>
              <a:t>Административная </a:t>
            </a:r>
            <a:r>
              <a:rPr lang="ru-RU" sz="2200" b="1" dirty="0"/>
              <a:t>ответственность </a:t>
            </a:r>
          </a:p>
          <a:p>
            <a:r>
              <a:rPr lang="ru-RU" sz="2200" dirty="0"/>
              <a:t>ст. 13.19 КоАП РФ - непредставление, несвоевременное представление или предоставление недостоверных первичных </a:t>
            </a:r>
            <a:r>
              <a:rPr lang="ru-RU" sz="2200" dirty="0" smtClean="0"/>
              <a:t>данных.</a:t>
            </a:r>
            <a:endParaRPr lang="ru-RU" sz="2200" dirty="0"/>
          </a:p>
          <a:p>
            <a:endParaRPr lang="ru-RU" sz="2200" dirty="0"/>
          </a:p>
          <a:p>
            <a:endParaRPr lang="ru-RU" sz="2200" dirty="0" smtClean="0"/>
          </a:p>
          <a:p>
            <a:r>
              <a:rPr lang="ru-RU" sz="2200" dirty="0" smtClean="0"/>
              <a:t>Нормативными </a:t>
            </a:r>
            <a:r>
              <a:rPr lang="ru-RU" sz="2200" dirty="0"/>
              <a:t>правовыми актами РФ исключений не </a:t>
            </a:r>
            <a:r>
              <a:rPr lang="ru-RU" sz="2200" dirty="0" smtClean="0"/>
              <a:t>предусмотрено.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463594" y="6369222"/>
            <a:ext cx="368965" cy="440055"/>
            <a:chOff x="472103" y="6408274"/>
            <a:chExt cx="446447" cy="40005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9" name="Группа 38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439586" y="179326"/>
            <a:ext cx="10403790" cy="679831"/>
            <a:chOff x="1439586" y="5969298"/>
            <a:chExt cx="10403790" cy="679831"/>
          </a:xfrm>
        </p:grpSpPr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50" name="Группа 49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51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4620" y="2495550"/>
            <a:ext cx="11437325" cy="215265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Если у юридического лица в течение отчетного года применялись несколько систем налогообложения, то в вопросе 1.4 (для </a:t>
            </a:r>
            <a:r>
              <a:rPr lang="ru-RU" sz="1600" dirty="0" err="1" smtClean="0">
                <a:solidFill>
                  <a:schemeClr val="tx1"/>
                </a:solidFill>
              </a:rPr>
              <a:t>ф.МП-сп</a:t>
            </a:r>
            <a:r>
              <a:rPr lang="ru-RU" sz="1600" dirty="0" smtClean="0">
                <a:solidFill>
                  <a:schemeClr val="tx1"/>
                </a:solidFill>
              </a:rPr>
              <a:t> (единовременная)) необходимо указать несколько систем (</a:t>
            </a:r>
            <a:r>
              <a:rPr lang="ru-RU" sz="1600" dirty="0" smtClean="0">
                <a:solidFill>
                  <a:srgbClr val="FF0000"/>
                </a:solidFill>
              </a:rPr>
              <a:t>если это допускает контроль!</a:t>
            </a:r>
            <a:r>
              <a:rPr lang="ru-RU" sz="1600" dirty="0" smtClean="0">
                <a:solidFill>
                  <a:schemeClr val="tx1"/>
                </a:solidFill>
              </a:rPr>
              <a:t>). В противном случае, указывается та система налогообложения, которая применялась на конец отчетного года.</a:t>
            </a:r>
          </a:p>
          <a:p>
            <a:pPr>
              <a:spcBef>
                <a:spcPts val="0"/>
              </a:spcBef>
            </a:pPr>
            <a:endParaRPr lang="ru-RU" sz="14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/>
              <a:t>Контроли </a:t>
            </a:r>
            <a:r>
              <a:rPr lang="ru-RU" sz="1400" b="1" dirty="0" err="1" smtClean="0"/>
              <a:t>ф.МП-сп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>если заполнена стр. 07, то одновременно может быть заполнена только стр.06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если заполнена стр. 05, то одновременно может быть заполнена только стр.06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44620" y="733425"/>
            <a:ext cx="11437325" cy="1457325"/>
          </a:xfrm>
          <a:prstGeom prst="rect">
            <a:avLst/>
          </a:prstGeom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деятельность осуществлялась в двух и (или) более местах, то необходимо указать адрес места осуществления деятельности, где была наибольшая выручка от реализации товаров (работ, услуг) за 2020 год.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случае, если выручка во всех местах осуществления деятельности была одинаковой или отсутствовала, то нужно указать адрес места осуществления деятельности, где в 2020 году была наибольшая численность работников.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05007" y="2095501"/>
            <a:ext cx="7467600" cy="514349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СИСТЕМЫ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НАЛОГООБЛОЖЕНИЯ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0062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05007" y="381001"/>
            <a:ext cx="7467600" cy="514349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АДРЕС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МЕСТА ОСУЩЕСТВЛЕНИЯ ДЕЯТЕЛЬНОСТИ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62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44620" y="4648200"/>
            <a:ext cx="7467600" cy="514349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200" cap="all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деятельности в отчетном году</a:t>
            </a:r>
            <a:endParaRPr kumimoji="0" lang="ru-RU" sz="2200" b="0" i="0" u="none" strike="noStrike" kern="1200" cap="all" spc="0" normalizeH="0" baseline="0" noProof="0" dirty="0" smtClean="0">
              <a:ln>
                <a:noFill/>
              </a:ln>
              <a:solidFill>
                <a:srgbClr val="0062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44620" y="5162549"/>
            <a:ext cx="11437325" cy="107632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отмечено «нет» в вопросе 1 («Осуществляли ли Вы предпринимательскую деятельность в 2020 году?»), то необходимо заполнить: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3. «Основные фонды (средства) и инвестиции в основной капитал (вопросы 7 и 8)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4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16152" cy="936897"/>
          </a:xfrm>
        </p:spPr>
        <p:txBody>
          <a:bodyPr/>
          <a:lstStyle/>
          <a:p>
            <a:r>
              <a:rPr lang="ru-RU" dirty="0" smtClean="0"/>
              <a:t>Особенности заполнения формы </a:t>
            </a:r>
            <a:r>
              <a:rPr lang="ru-RU" dirty="0"/>
              <a:t>№ МП-</a:t>
            </a:r>
            <a:r>
              <a:rPr lang="ru-RU" dirty="0" err="1"/>
              <a:t>сп</a:t>
            </a:r>
            <a:r>
              <a:rPr lang="ru-RU" dirty="0"/>
              <a:t> </a:t>
            </a:r>
            <a:r>
              <a:rPr lang="ru-RU" dirty="0" smtClean="0"/>
              <a:t>(единовременная):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57200" y="1687112"/>
            <a:ext cx="11177752" cy="4668570"/>
          </a:xfrm>
        </p:spPr>
        <p:txBody>
          <a:bodyPr/>
          <a:lstStyle/>
          <a:p>
            <a:pPr algn="just"/>
            <a:r>
              <a:rPr lang="ru-RU" sz="2200" dirty="0" smtClean="0"/>
              <a:t>При заполнении формы № МП-сп (единовременная) в виде электронного документа, подписанного усиленной квалифицированной электронной подписью, через действующих специализированных операторов связи, в том случае если отмечено «да» в вопросе 1 («Осуществляли ли Вы предпринимательскую деятельность в 2020 году?»), код ОКТМО места осуществления основной предпринимательской деятельности должен быть заполнен. </a:t>
            </a:r>
          </a:p>
          <a:p>
            <a:pPr algn="just"/>
            <a:r>
              <a:rPr lang="ru-RU" sz="2200" dirty="0" smtClean="0"/>
              <a:t>При кодировании  ОКТМО должны указываться 11-значные коды, восьмизначные коды </a:t>
            </a:r>
            <a:r>
              <a:rPr lang="ru-RU" sz="2200" dirty="0"/>
              <a:t>ОКТМО </a:t>
            </a:r>
            <a:r>
              <a:rPr lang="ru-RU" sz="2200" dirty="0" smtClean="0"/>
              <a:t>– только  по муниципальным образованиям, по входящим </a:t>
            </a:r>
            <a:r>
              <a:rPr lang="ru-RU" sz="2200" dirty="0"/>
              <a:t>в </a:t>
            </a:r>
            <a:r>
              <a:rPr lang="ru-RU" sz="2200" dirty="0" smtClean="0"/>
              <a:t>них населенным пунктам </a:t>
            </a:r>
            <a:r>
              <a:rPr lang="ru-RU" sz="2200" dirty="0"/>
              <a:t>– </a:t>
            </a:r>
            <a:r>
              <a:rPr lang="ru-RU" sz="2200" dirty="0" smtClean="0"/>
              <a:t>приводятся  9-11-значные коды. </a:t>
            </a:r>
          </a:p>
          <a:p>
            <a:pPr algn="just"/>
            <a:r>
              <a:rPr lang="ru-RU" sz="2200" dirty="0" smtClean="0"/>
              <a:t>Если </a:t>
            </a:r>
            <a:r>
              <a:rPr lang="ru-RU" sz="2200" dirty="0"/>
              <a:t>запись в </a:t>
            </a:r>
            <a:r>
              <a:rPr lang="ru-RU" sz="2200" dirty="0" smtClean="0"/>
              <a:t>восьмизначном коде ОКТМО является </a:t>
            </a:r>
            <a:r>
              <a:rPr lang="ru-RU" sz="2200" dirty="0"/>
              <a:t>конечной в иерархии и не содержит уточняющих элементов (например, </a:t>
            </a:r>
            <a:r>
              <a:rPr lang="ru-RU" sz="2200" dirty="0" smtClean="0"/>
              <a:t>71701000</a:t>
            </a:r>
            <a:r>
              <a:rPr lang="ru-RU" sz="2200" dirty="0"/>
              <a:t>), то в конце </a:t>
            </a:r>
            <a:r>
              <a:rPr lang="ru-RU" sz="2200" dirty="0" smtClean="0"/>
              <a:t>кода необходимо </a:t>
            </a:r>
            <a:r>
              <a:rPr lang="ru-RU" sz="2200" dirty="0"/>
              <a:t>добавить три нуля </a:t>
            </a:r>
            <a:r>
              <a:rPr lang="ru-RU" sz="2200" dirty="0" smtClean="0"/>
              <a:t>(71701000000).</a:t>
            </a:r>
          </a:p>
          <a:p>
            <a:pPr algn="just"/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92220" y="866776"/>
            <a:ext cx="11528305" cy="3171824"/>
          </a:xfrm>
        </p:spPr>
        <p:txBody>
          <a:bodyPr/>
          <a:lstStyle/>
          <a:p>
            <a:pPr algn="ctr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вопросе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2.1 (строка 09)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отражается численность работников предприятия, представляющая собой сумму: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среднесписочной численности работников;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средней численности внешних совместителей;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средней численности работников, выполнявших работы по договорам гражданско-правового характера.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вопросе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2.1 (строка 10)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отражается среднесписочная численность работников (без внешних совместителей).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вопросе 2.1 (строка 11) отражается фонд начисленной заработной платы всех работников (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работников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списочного состава, внешних совместителей, работников, выполняющих работы по договорам гражданско-правового характера), а также оплата труда лиц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несписочного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состава, с которыми не были заключены трудовые договоры или договоры гражданско-правового характера.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строке 12 вопроса 2.1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 состава фонда начисленной заработной платы всех работников (из строки 11) выделяется фонд начисленной заработной платы работников списочного состава и внешних совместителей.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Строки 13 и 14 также являются обязательными для заполнения.  При отсутствии данных указывается значение «0»</a:t>
            </a: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92220" y="504826"/>
            <a:ext cx="7467600" cy="514349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СРЕДНЯЯ</a:t>
            </a:r>
            <a:r>
              <a:rPr lang="ru-RU" sz="2200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ЧИСЛЕННОСТЬ РАБОТНИКОВ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0062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4194448"/>
            <a:ext cx="11263904" cy="446711"/>
          </a:xfrm>
        </p:spPr>
        <p:txBody>
          <a:bodyPr/>
          <a:lstStyle/>
          <a:p>
            <a:r>
              <a:rPr lang="ru-RU" sz="2200" dirty="0" smtClean="0">
                <a:solidFill>
                  <a:srgbClr val="0062BA"/>
                </a:solidFill>
              </a:rPr>
              <a:t>ВЫРУЧКА ОТ РЕАЛИЗАЦИИ ТОВАРОВ (РАБОТ, УСЛУГ)</a:t>
            </a:r>
            <a:endParaRPr lang="ru-RU" sz="2200" dirty="0">
              <a:solidFill>
                <a:srgbClr val="0062BA"/>
              </a:solidFill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2"/>
          </p:nvPr>
        </p:nvSpPr>
        <p:spPr>
          <a:xfrm>
            <a:off x="444620" y="4869782"/>
            <a:ext cx="11111504" cy="14859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500" dirty="0" smtClean="0"/>
              <a:t>По строкам </a:t>
            </a:r>
            <a:r>
              <a:rPr lang="ru-RU" sz="1500" dirty="0"/>
              <a:t>6.1, 6.2 </a:t>
            </a:r>
            <a:r>
              <a:rPr lang="ru-RU" sz="1500" dirty="0" smtClean="0"/>
              <a:t>отчета по ф.№ МП-</a:t>
            </a:r>
            <a:r>
              <a:rPr lang="ru-RU" sz="1500" dirty="0" err="1" smtClean="0"/>
              <a:t>сп</a:t>
            </a:r>
            <a:r>
              <a:rPr lang="ru-RU" sz="1500" dirty="0" smtClean="0"/>
              <a:t> (единовременная) следует </a:t>
            </a:r>
            <a:r>
              <a:rPr lang="ru-RU" sz="1500" dirty="0"/>
              <a:t>включать </a:t>
            </a:r>
            <a:r>
              <a:rPr lang="ru-RU" sz="1500" b="1" u="sng" dirty="0"/>
              <a:t>все </a:t>
            </a:r>
            <a:r>
              <a:rPr lang="ru-RU" sz="1500" b="1" u="sng" dirty="0" smtClean="0"/>
              <a:t>полученные доходы</a:t>
            </a:r>
            <a:r>
              <a:rPr lang="ru-RU" sz="1500" dirty="0" smtClean="0"/>
              <a:t>.</a:t>
            </a:r>
          </a:p>
          <a:p>
            <a:pPr algn="just">
              <a:spcBef>
                <a:spcPts val="600"/>
              </a:spcBef>
            </a:pPr>
            <a:endParaRPr lang="ru-RU" sz="1500" dirty="0" smtClean="0"/>
          </a:p>
          <a:p>
            <a:pPr algn="just">
              <a:spcBef>
                <a:spcPts val="600"/>
              </a:spcBef>
            </a:pPr>
            <a:r>
              <a:rPr lang="ru-RU" sz="1500" dirty="0" smtClean="0"/>
              <a:t>К примеру, </a:t>
            </a:r>
            <a:r>
              <a:rPr lang="ru-RU" sz="1500" dirty="0"/>
              <a:t>если был получен доход от продажи основных средств, которые использовались </a:t>
            </a:r>
            <a:r>
              <a:rPr lang="ru-RU" sz="1500" dirty="0" smtClean="0"/>
              <a:t>предприятием, </a:t>
            </a:r>
            <a:r>
              <a:rPr lang="ru-RU" sz="1500" dirty="0"/>
              <a:t>то такой доход следует включить в показатель </a:t>
            </a:r>
            <a:r>
              <a:rPr lang="ru-RU" sz="1500" dirty="0" smtClean="0"/>
              <a:t>выручки </a:t>
            </a:r>
            <a:r>
              <a:rPr lang="ru-RU" sz="1600" dirty="0" smtClean="0"/>
              <a:t>и отразить в составе основного вида деятельности.</a:t>
            </a:r>
            <a:endParaRPr lang="ru-RU" sz="1500" dirty="0" smtClean="0"/>
          </a:p>
          <a:p>
            <a:pPr algn="just">
              <a:spcBef>
                <a:spcPts val="0"/>
              </a:spcBef>
            </a:pPr>
            <a:endParaRPr lang="ru-RU" sz="1500" dirty="0" smtClean="0"/>
          </a:p>
          <a:p>
            <a:pPr algn="just">
              <a:spcBef>
                <a:spcPts val="0"/>
              </a:spcBef>
            </a:pP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998091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6908</TotalTime>
  <Words>1429</Words>
  <Application>Microsoft Office PowerPoint</Application>
  <PresentationFormat>Произвольный</PresentationFormat>
  <Paragraphs>146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Скрыпченко </cp:lastModifiedBy>
  <cp:revision>297</cp:revision>
  <cp:lastPrinted>2021-03-24T07:55:43Z</cp:lastPrinted>
  <dcterms:created xsi:type="dcterms:W3CDTF">2020-03-31T09:31:17Z</dcterms:created>
  <dcterms:modified xsi:type="dcterms:W3CDTF">2021-03-29T04:41:18Z</dcterms:modified>
</cp:coreProperties>
</file>